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5"/>
  </p:notesMasterIdLst>
  <p:handoutMasterIdLst>
    <p:handoutMasterId r:id="rId6"/>
  </p:handoutMasterIdLst>
  <p:sldIdLst>
    <p:sldId id="257" r:id="rId2"/>
    <p:sldId id="258" r:id="rId3"/>
    <p:sldId id="259" r:id="rId4"/>
  </p:sldIdLst>
  <p:sldSz cx="51206400" cy="45720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/>
    <p:restoredTop sz="94652"/>
  </p:normalViewPr>
  <p:slideViewPr>
    <p:cSldViewPr snapToGrid="0" snapToObjects="1">
      <p:cViewPr>
        <p:scale>
          <a:sx n="25" d="100"/>
          <a:sy n="25" d="100"/>
        </p:scale>
        <p:origin x="-1392" y="-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E7A64-680D-4E48-9FEC-98D34DA51CEF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2B1A1-8E7A-B54D-A0C9-A37776F8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36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B071F-E64C-1B42-B05C-9D294A60B3AF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01800" y="1143000"/>
            <a:ext cx="345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D79B2-2D38-C24D-8655-FC506059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3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7482420"/>
            <a:ext cx="43525440" cy="15917333"/>
          </a:xfrm>
        </p:spPr>
        <p:txBody>
          <a:bodyPr anchor="b"/>
          <a:lstStyle>
            <a:lvl1pPr algn="ctr"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4013587"/>
            <a:ext cx="38404800" cy="11038413"/>
          </a:xfrm>
        </p:spPr>
        <p:txBody>
          <a:bodyPr/>
          <a:lstStyle>
            <a:lvl1pPr marL="0" indent="0" algn="ctr">
              <a:buNone/>
              <a:defRPr sz="13440"/>
            </a:lvl1pPr>
            <a:lvl2pPr marL="2560320" indent="0" algn="ctr">
              <a:buNone/>
              <a:defRPr sz="11200"/>
            </a:lvl2pPr>
            <a:lvl3pPr marL="5120640" indent="0" algn="ctr">
              <a:buNone/>
              <a:defRPr sz="10080"/>
            </a:lvl3pPr>
            <a:lvl4pPr marL="7680960" indent="0" algn="ctr">
              <a:buNone/>
              <a:defRPr sz="8960"/>
            </a:lvl4pPr>
            <a:lvl5pPr marL="10241280" indent="0" algn="ctr">
              <a:buNone/>
              <a:defRPr sz="8960"/>
            </a:lvl5pPr>
            <a:lvl6pPr marL="12801600" indent="0" algn="ctr">
              <a:buNone/>
              <a:defRPr sz="8960"/>
            </a:lvl6pPr>
            <a:lvl7pPr marL="15361920" indent="0" algn="ctr">
              <a:buNone/>
              <a:defRPr sz="8960"/>
            </a:lvl7pPr>
            <a:lvl8pPr marL="17922240" indent="0" algn="ctr">
              <a:buNone/>
              <a:defRPr sz="8960"/>
            </a:lvl8pPr>
            <a:lvl9pPr marL="20482560" indent="0" algn="ctr">
              <a:buNone/>
              <a:defRPr sz="89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3" y="2434167"/>
            <a:ext cx="11041380" cy="387455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3" y="2434167"/>
            <a:ext cx="32484060" cy="387455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3" y="11398263"/>
            <a:ext cx="44165520" cy="19018247"/>
          </a:xfrm>
        </p:spPr>
        <p:txBody>
          <a:bodyPr anchor="b"/>
          <a:lstStyle>
            <a:lvl1pPr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3" y="30596430"/>
            <a:ext cx="44165520" cy="10001247"/>
          </a:xfrm>
        </p:spPr>
        <p:txBody>
          <a:bodyPr/>
          <a:lstStyle>
            <a:lvl1pPr marL="0" indent="0">
              <a:buNone/>
              <a:defRPr sz="13440">
                <a:solidFill>
                  <a:schemeClr val="tx1"/>
                </a:solidFill>
              </a:defRPr>
            </a:lvl1pPr>
            <a:lvl2pPr marL="2560320" indent="0">
              <a:buNone/>
              <a:defRPr sz="11200">
                <a:solidFill>
                  <a:schemeClr val="tx1">
                    <a:tint val="75000"/>
                  </a:schemeClr>
                </a:solidFill>
              </a:defRPr>
            </a:lvl2pPr>
            <a:lvl3pPr marL="512064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3pPr>
            <a:lvl4pPr marL="76809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4177"/>
            <a:ext cx="44165520" cy="88370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11207753"/>
            <a:ext cx="21662704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6700500"/>
            <a:ext cx="21662704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3" y="11207753"/>
            <a:ext cx="21769390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3" y="16700500"/>
            <a:ext cx="21769390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6582844"/>
            <a:ext cx="25923240" cy="32490833"/>
          </a:xfrm>
        </p:spPr>
        <p:txBody>
          <a:bodyPr/>
          <a:lstStyle>
            <a:lvl1pPr>
              <a:defRPr sz="17920"/>
            </a:lvl1pPr>
            <a:lvl2pPr>
              <a:defRPr sz="15680"/>
            </a:lvl2pPr>
            <a:lvl3pPr>
              <a:defRPr sz="13440"/>
            </a:lvl3pPr>
            <a:lvl4pPr>
              <a:defRPr sz="11200"/>
            </a:lvl4pPr>
            <a:lvl5pPr>
              <a:defRPr sz="11200"/>
            </a:lvl5pPr>
            <a:lvl6pPr>
              <a:defRPr sz="11200"/>
            </a:lvl6pPr>
            <a:lvl7pPr>
              <a:defRPr sz="11200"/>
            </a:lvl7pPr>
            <a:lvl8pPr>
              <a:defRPr sz="11200"/>
            </a:lvl8pPr>
            <a:lvl9pPr>
              <a:defRPr sz="1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6582844"/>
            <a:ext cx="25923240" cy="32490833"/>
          </a:xfrm>
        </p:spPr>
        <p:txBody>
          <a:bodyPr anchor="t"/>
          <a:lstStyle>
            <a:lvl1pPr marL="0" indent="0">
              <a:buNone/>
              <a:defRPr sz="17920"/>
            </a:lvl1pPr>
            <a:lvl2pPr marL="2560320" indent="0">
              <a:buNone/>
              <a:defRPr sz="15680"/>
            </a:lvl2pPr>
            <a:lvl3pPr marL="5120640" indent="0">
              <a:buNone/>
              <a:defRPr sz="13440"/>
            </a:lvl3pPr>
            <a:lvl4pPr marL="7680960" indent="0">
              <a:buNone/>
              <a:defRPr sz="11200"/>
            </a:lvl4pPr>
            <a:lvl5pPr marL="10241280" indent="0">
              <a:buNone/>
              <a:defRPr sz="11200"/>
            </a:lvl5pPr>
            <a:lvl6pPr marL="12801600" indent="0">
              <a:buNone/>
              <a:defRPr sz="11200"/>
            </a:lvl6pPr>
            <a:lvl7pPr marL="15361920" indent="0">
              <a:buNone/>
              <a:defRPr sz="11200"/>
            </a:lvl7pPr>
            <a:lvl8pPr marL="17922240" indent="0">
              <a:buNone/>
              <a:defRPr sz="11200"/>
            </a:lvl8pPr>
            <a:lvl9pPr marL="20482560" indent="0">
              <a:buNone/>
              <a:defRPr sz="11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434177"/>
            <a:ext cx="44165520" cy="8837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2170833"/>
            <a:ext cx="44165520" cy="2900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DA3C-0E07-294E-8FE8-C9616948D99D}" type="datetimeFigureOut">
              <a:rPr lang="en-US" smtClean="0"/>
              <a:t>5/24/19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42375677"/>
            <a:ext cx="1728216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82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120640" rtl="0" eaLnBrk="1" latinLnBrk="0" hangingPunct="1">
        <a:lnSpc>
          <a:spcPct val="90000"/>
        </a:lnSpc>
        <a:spcBef>
          <a:spcPct val="0"/>
        </a:spcBef>
        <a:buNone/>
        <a:defRPr sz="2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160" indent="-1280160" algn="l" defTabSz="5120640" rtl="0" eaLnBrk="1" latinLnBrk="0" hangingPunct="1">
        <a:lnSpc>
          <a:spcPct val="90000"/>
        </a:lnSpc>
        <a:spcBef>
          <a:spcPts val="5600"/>
        </a:spcBef>
        <a:buFont typeface="Arial" panose="020B0604020202020204" pitchFamily="34" charset="0"/>
        <a:buChar char="•"/>
        <a:defRPr sz="1568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Arrow Connector 32"/>
          <p:cNvCxnSpPr>
            <a:stCxn id="139" idx="0"/>
          </p:cNvCxnSpPr>
          <p:nvPr/>
        </p:nvCxnSpPr>
        <p:spPr>
          <a:xfrm flipH="1" flipV="1">
            <a:off x="25653878" y="17512883"/>
            <a:ext cx="13708815" cy="2996882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84" idx="1"/>
          </p:cNvCxnSpPr>
          <p:nvPr/>
        </p:nvCxnSpPr>
        <p:spPr>
          <a:xfrm flipH="1">
            <a:off x="25669208" y="16228715"/>
            <a:ext cx="10425473" cy="737356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96"/>
          <p:cNvSpPr/>
          <p:nvPr/>
        </p:nvSpPr>
        <p:spPr>
          <a:xfrm>
            <a:off x="18866231" y="21618482"/>
            <a:ext cx="6994951" cy="3976502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53" name="Rectangle 152"/>
          <p:cNvSpPr/>
          <p:nvPr/>
        </p:nvSpPr>
        <p:spPr>
          <a:xfrm>
            <a:off x="539262" y="19506300"/>
            <a:ext cx="14022195" cy="560421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39" name="Rectangle 138"/>
          <p:cNvSpPr/>
          <p:nvPr/>
        </p:nvSpPr>
        <p:spPr>
          <a:xfrm>
            <a:off x="35765666" y="20509765"/>
            <a:ext cx="7194054" cy="617755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5" name="Rounded Rectangle 4"/>
          <p:cNvSpPr/>
          <p:nvPr/>
        </p:nvSpPr>
        <p:spPr>
          <a:xfrm>
            <a:off x="7667869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FSL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664347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SPM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39600" y="16133013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646801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AfNI</a:t>
            </a:r>
            <a:endParaRPr lang="en-US" sz="9000" dirty="0"/>
          </a:p>
        </p:txBody>
      </p:sp>
      <p:sp>
        <p:nvSpPr>
          <p:cNvPr id="9" name="Rounded Rectangle 8"/>
          <p:cNvSpPr/>
          <p:nvPr/>
        </p:nvSpPr>
        <p:spPr>
          <a:xfrm>
            <a:off x="36088330" y="20885795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NiMARE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389674" y="28500334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brainspell</a:t>
            </a:r>
            <a:endParaRPr lang="en-US" sz="9000" dirty="0"/>
          </a:p>
        </p:txBody>
      </p:sp>
      <p:sp>
        <p:nvSpPr>
          <p:cNvPr id="11" name="Rounded Rectangle 10"/>
          <p:cNvSpPr/>
          <p:nvPr/>
        </p:nvSpPr>
        <p:spPr>
          <a:xfrm>
            <a:off x="19062371" y="21814750"/>
            <a:ext cx="6548726" cy="2313305"/>
          </a:xfrm>
          <a:custGeom>
            <a:avLst/>
            <a:gdLst>
              <a:gd name="connsiteX0" fmla="*/ 0 w 6548726"/>
              <a:gd name="connsiteY0" fmla="*/ 234833 h 1408972"/>
              <a:gd name="connsiteX1" fmla="*/ 234833 w 6548726"/>
              <a:gd name="connsiteY1" fmla="*/ 0 h 1408972"/>
              <a:gd name="connsiteX2" fmla="*/ 6313893 w 6548726"/>
              <a:gd name="connsiteY2" fmla="*/ 0 h 1408972"/>
              <a:gd name="connsiteX3" fmla="*/ 6548726 w 6548726"/>
              <a:gd name="connsiteY3" fmla="*/ 234833 h 1408972"/>
              <a:gd name="connsiteX4" fmla="*/ 6548726 w 6548726"/>
              <a:gd name="connsiteY4" fmla="*/ 1174139 h 1408972"/>
              <a:gd name="connsiteX5" fmla="*/ 6313893 w 6548726"/>
              <a:gd name="connsiteY5" fmla="*/ 1408972 h 1408972"/>
              <a:gd name="connsiteX6" fmla="*/ 234833 w 6548726"/>
              <a:gd name="connsiteY6" fmla="*/ 1408972 h 1408972"/>
              <a:gd name="connsiteX7" fmla="*/ 0 w 6548726"/>
              <a:gd name="connsiteY7" fmla="*/ 1174139 h 1408972"/>
              <a:gd name="connsiteX8" fmla="*/ 0 w 6548726"/>
              <a:gd name="connsiteY8" fmla="*/ 234833 h 1408972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234833 w 6548726"/>
              <a:gd name="connsiteY7" fmla="*/ 1408972 h 1426544"/>
              <a:gd name="connsiteX8" fmla="*/ 0 w 6548726"/>
              <a:gd name="connsiteY8" fmla="*/ 1174139 h 1426544"/>
              <a:gd name="connsiteX9" fmla="*/ 0 w 6548726"/>
              <a:gd name="connsiteY9" fmla="*/ 234833 h 1426544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1833468 w 6548726"/>
              <a:gd name="connsiteY7" fmla="*/ 1426544 h 1426544"/>
              <a:gd name="connsiteX8" fmla="*/ 234833 w 6548726"/>
              <a:gd name="connsiteY8" fmla="*/ 1408972 h 1426544"/>
              <a:gd name="connsiteX9" fmla="*/ 0 w 6548726"/>
              <a:gd name="connsiteY9" fmla="*/ 1174139 h 1426544"/>
              <a:gd name="connsiteX10" fmla="*/ 0 w 6548726"/>
              <a:gd name="connsiteY10" fmla="*/ 234833 h 142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8726" h="1426544">
                <a:moveTo>
                  <a:pt x="0" y="234833"/>
                </a:moveTo>
                <a:cubicBezTo>
                  <a:pt x="0" y="105138"/>
                  <a:pt x="105138" y="0"/>
                  <a:pt x="234833" y="0"/>
                </a:cubicBezTo>
                <a:lnTo>
                  <a:pt x="6313893" y="0"/>
                </a:lnTo>
                <a:cubicBezTo>
                  <a:pt x="6443588" y="0"/>
                  <a:pt x="6548726" y="105138"/>
                  <a:pt x="6548726" y="234833"/>
                </a:cubicBezTo>
                <a:lnTo>
                  <a:pt x="6548726" y="1174139"/>
                </a:lnTo>
                <a:cubicBezTo>
                  <a:pt x="6548726" y="1303834"/>
                  <a:pt x="6443588" y="1408972"/>
                  <a:pt x="6313893" y="1408972"/>
                </a:cubicBezTo>
                <a:lnTo>
                  <a:pt x="4627468" y="1426544"/>
                </a:lnTo>
                <a:lnTo>
                  <a:pt x="1833468" y="1426544"/>
                </a:lnTo>
                <a:lnTo>
                  <a:pt x="234833" y="1408972"/>
                </a:lnTo>
                <a:cubicBezTo>
                  <a:pt x="105138" y="1408972"/>
                  <a:pt x="0" y="1303834"/>
                  <a:pt x="0" y="1174139"/>
                </a:cubicBezTo>
                <a:lnTo>
                  <a:pt x="0" y="234833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NeuroStuff</a:t>
            </a:r>
            <a:r>
              <a:rPr lang="en-US" sz="9000" dirty="0" smtClean="0"/>
              <a:t>*</a:t>
            </a:r>
          </a:p>
          <a:p>
            <a:pPr algn="ctr"/>
            <a:r>
              <a:rPr lang="en-US" sz="5000" dirty="0" smtClean="0"/>
              <a:t>(centralized storage)</a:t>
            </a:r>
            <a:endParaRPr lang="en-US" sz="5000" dirty="0"/>
          </a:p>
        </p:txBody>
      </p:sp>
      <p:sp>
        <p:nvSpPr>
          <p:cNvPr id="12" name="Rounded Rectangle 11"/>
          <p:cNvSpPr/>
          <p:nvPr/>
        </p:nvSpPr>
        <p:spPr>
          <a:xfrm>
            <a:off x="19105152" y="16504569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NeuroVault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404132" y="29949950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metaCurious</a:t>
            </a:r>
          </a:p>
        </p:txBody>
      </p:sp>
      <p:cxnSp>
        <p:nvCxnSpPr>
          <p:cNvPr id="21" name="Straight Arrow Connector 20"/>
          <p:cNvCxnSpPr>
            <a:stCxn id="7" idx="3"/>
          </p:cNvCxnSpPr>
          <p:nvPr/>
        </p:nvCxnSpPr>
        <p:spPr>
          <a:xfrm flipV="1">
            <a:off x="14188326" y="16833221"/>
            <a:ext cx="4916826" cy="427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594896" y="28926489"/>
            <a:ext cx="21934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automated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901088" y="29355227"/>
            <a:ext cx="180286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manual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9587319" y="17253938"/>
            <a:ext cx="4977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deposit analysis results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36051754" y="22449310"/>
            <a:ext cx="3227820" cy="1436095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Image-based meta-analysis</a:t>
            </a:r>
            <a:endParaRPr lang="en-US" sz="4000" dirty="0"/>
          </a:p>
        </p:txBody>
      </p:sp>
      <p:cxnSp>
        <p:nvCxnSpPr>
          <p:cNvPr id="88" name="Curved Connector 87"/>
          <p:cNvCxnSpPr/>
          <p:nvPr/>
        </p:nvCxnSpPr>
        <p:spPr>
          <a:xfrm rot="5400000" flipH="1" flipV="1">
            <a:off x="38611820" y="19441645"/>
            <a:ext cx="2136240" cy="0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12" idx="2"/>
            <a:endCxn id="97" idx="0"/>
          </p:cNvCxnSpPr>
          <p:nvPr/>
        </p:nvCxnSpPr>
        <p:spPr>
          <a:xfrm rot="5400000">
            <a:off x="20519141" y="19758107"/>
            <a:ext cx="3704941" cy="15808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14561457" y="17776300"/>
            <a:ext cx="24786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automated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5290272" y="15471293"/>
            <a:ext cx="17411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manual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35765666" y="28324254"/>
            <a:ext cx="7194054" cy="3543571"/>
            <a:chOff x="35208875" y="21520367"/>
            <a:chExt cx="7194054" cy="3543571"/>
          </a:xfrm>
        </p:grpSpPr>
        <p:sp>
          <p:nvSpPr>
            <p:cNvPr id="62" name="Rectangle 61"/>
            <p:cNvSpPr/>
            <p:nvPr/>
          </p:nvSpPr>
          <p:spPr>
            <a:xfrm>
              <a:off x="35208875" y="21520367"/>
              <a:ext cx="7194054" cy="3543571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16"/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35531539" y="21764679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0" dirty="0"/>
                <a:t>Cognitive Atlas</a:t>
              </a: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35531539" y="23395152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0" dirty="0"/>
                <a:t>ATHENA</a:t>
              </a:r>
            </a:p>
          </p:txBody>
        </p:sp>
      </p:grpSp>
      <p:sp>
        <p:nvSpPr>
          <p:cNvPr id="140" name="Rectangle 139"/>
          <p:cNvSpPr/>
          <p:nvPr/>
        </p:nvSpPr>
        <p:spPr>
          <a:xfrm>
            <a:off x="25861182" y="21619712"/>
            <a:ext cx="638492" cy="397404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NIMADS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14517062" y="19506301"/>
            <a:ext cx="773210" cy="560421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NIDM Results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65841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BIDS-Apps</a:t>
            </a:r>
            <a:endParaRPr lang="en-US" sz="9000" dirty="0"/>
          </a:p>
        </p:txBody>
      </p:sp>
      <p:sp>
        <p:nvSpPr>
          <p:cNvPr id="39" name="Rounded Rectangle 38"/>
          <p:cNvSpPr/>
          <p:nvPr/>
        </p:nvSpPr>
        <p:spPr>
          <a:xfrm>
            <a:off x="862319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PyMVPA</a:t>
            </a:r>
            <a:endParaRPr lang="en-US" sz="9000" dirty="0"/>
          </a:p>
        </p:txBody>
      </p:sp>
      <p:sp>
        <p:nvSpPr>
          <p:cNvPr id="41" name="Rounded Rectangle 40"/>
          <p:cNvSpPr/>
          <p:nvPr/>
        </p:nvSpPr>
        <p:spPr>
          <a:xfrm>
            <a:off x="844773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NeuroScout</a:t>
            </a:r>
            <a:endParaRPr lang="en-US" sz="9000" dirty="0"/>
          </a:p>
        </p:txBody>
      </p:sp>
      <p:sp>
        <p:nvSpPr>
          <p:cNvPr id="35" name="TextBox 34"/>
          <p:cNvSpPr txBox="1"/>
          <p:nvPr/>
        </p:nvSpPr>
        <p:spPr>
          <a:xfrm>
            <a:off x="300466" y="18266793"/>
            <a:ext cx="14260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dirty="0" smtClean="0"/>
              <a:t>First-order fMRI analysis tools</a:t>
            </a:r>
            <a:endParaRPr lang="en-US" sz="7500" dirty="0"/>
          </a:p>
        </p:txBody>
      </p:sp>
      <p:sp>
        <p:nvSpPr>
          <p:cNvPr id="37" name="TextBox 36"/>
          <p:cNvSpPr txBox="1"/>
          <p:nvPr/>
        </p:nvSpPr>
        <p:spPr>
          <a:xfrm>
            <a:off x="35679572" y="31867825"/>
            <a:ext cx="737894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dirty="0" smtClean="0"/>
              <a:t>External resources</a:t>
            </a:r>
            <a:endParaRPr lang="en-US" sz="7500" dirty="0"/>
          </a:p>
        </p:txBody>
      </p:sp>
      <p:cxnSp>
        <p:nvCxnSpPr>
          <p:cNvPr id="47" name="Straight Arrow Connector 46"/>
          <p:cNvCxnSpPr>
            <a:stCxn id="62" idx="0"/>
            <a:endCxn id="139" idx="2"/>
          </p:cNvCxnSpPr>
          <p:nvPr/>
        </p:nvCxnSpPr>
        <p:spPr>
          <a:xfrm flipV="1">
            <a:off x="39362693" y="26687323"/>
            <a:ext cx="0" cy="163693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/>
          <p:cNvSpPr/>
          <p:nvPr/>
        </p:nvSpPr>
        <p:spPr>
          <a:xfrm>
            <a:off x="36051754" y="24039948"/>
            <a:ext cx="3227820" cy="1419041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Automated annotation</a:t>
            </a:r>
            <a:endParaRPr lang="en-US" sz="4000" dirty="0"/>
          </a:p>
        </p:txBody>
      </p:sp>
      <p:sp>
        <p:nvSpPr>
          <p:cNvPr id="112" name="Rounded Rectangle 111"/>
          <p:cNvSpPr/>
          <p:nvPr/>
        </p:nvSpPr>
        <p:spPr>
          <a:xfrm>
            <a:off x="39458634" y="24599715"/>
            <a:ext cx="3227820" cy="165866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Functional decoding</a:t>
            </a:r>
            <a:endParaRPr lang="en-US" sz="4000" dirty="0"/>
          </a:p>
        </p:txBody>
      </p:sp>
      <p:sp>
        <p:nvSpPr>
          <p:cNvPr id="113" name="Rounded Rectangle 112"/>
          <p:cNvSpPr/>
          <p:nvPr/>
        </p:nvSpPr>
        <p:spPr>
          <a:xfrm>
            <a:off x="36051754" y="25613532"/>
            <a:ext cx="3227820" cy="79835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Parcellation</a:t>
            </a:r>
            <a:endParaRPr lang="en-US" sz="4000" dirty="0"/>
          </a:p>
        </p:txBody>
      </p:sp>
      <p:sp>
        <p:nvSpPr>
          <p:cNvPr id="117" name="Rounded Rectangle 116"/>
          <p:cNvSpPr/>
          <p:nvPr/>
        </p:nvSpPr>
        <p:spPr>
          <a:xfrm>
            <a:off x="39458634" y="22443813"/>
            <a:ext cx="3227820" cy="20472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Coordinate-based      meta-analysis</a:t>
            </a:r>
            <a:endParaRPr lang="en-US" sz="3700" dirty="0"/>
          </a:p>
        </p:txBody>
      </p:sp>
      <p:sp>
        <p:nvSpPr>
          <p:cNvPr id="83" name="Rounded Rectangle 82"/>
          <p:cNvSpPr/>
          <p:nvPr/>
        </p:nvSpPr>
        <p:spPr>
          <a:xfrm>
            <a:off x="7639600" y="27401145"/>
            <a:ext cx="6573473" cy="4206866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ACE</a:t>
            </a:r>
            <a:br>
              <a:rPr lang="en-US" sz="9000" dirty="0" smtClean="0"/>
            </a:br>
            <a:r>
              <a:rPr lang="en-US" sz="6000" dirty="0" smtClean="0"/>
              <a:t>(automated coordinate extraction)</a:t>
            </a:r>
            <a:endParaRPr lang="en-US" sz="6000" dirty="0"/>
          </a:p>
        </p:txBody>
      </p:sp>
      <p:sp>
        <p:nvSpPr>
          <p:cNvPr id="84" name="Rounded Rectangle 83"/>
          <p:cNvSpPr/>
          <p:nvPr/>
        </p:nvSpPr>
        <p:spPr>
          <a:xfrm>
            <a:off x="36094681" y="14083904"/>
            <a:ext cx="6548726" cy="428962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Neurosynth</a:t>
            </a:r>
          </a:p>
          <a:p>
            <a:pPr algn="ctr"/>
            <a:r>
              <a:rPr lang="en-US" sz="6000" dirty="0" smtClean="0"/>
              <a:t>(general large-scale meta-analyses)</a:t>
            </a:r>
            <a:endParaRPr lang="en-US" sz="6000" dirty="0"/>
          </a:p>
        </p:txBody>
      </p:sp>
      <p:sp>
        <p:nvSpPr>
          <p:cNvPr id="99" name="Rounded Rectangle 98"/>
          <p:cNvSpPr/>
          <p:nvPr/>
        </p:nvSpPr>
        <p:spPr>
          <a:xfrm>
            <a:off x="19062013" y="24355970"/>
            <a:ext cx="3227820" cy="10191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Images</a:t>
            </a:r>
            <a:endParaRPr lang="en-US" sz="4000" dirty="0"/>
          </a:p>
        </p:txBody>
      </p:sp>
      <p:sp>
        <p:nvSpPr>
          <p:cNvPr id="100" name="Rounded Rectangle 99"/>
          <p:cNvSpPr/>
          <p:nvPr/>
        </p:nvSpPr>
        <p:spPr>
          <a:xfrm>
            <a:off x="22590056" y="24357835"/>
            <a:ext cx="3021041" cy="103069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Coordinates</a:t>
            </a:r>
            <a:endParaRPr lang="en-US" sz="3700" dirty="0"/>
          </a:p>
        </p:txBody>
      </p:sp>
      <p:sp>
        <p:nvSpPr>
          <p:cNvPr id="106" name="Rounded Rectangle 105"/>
          <p:cNvSpPr/>
          <p:nvPr/>
        </p:nvSpPr>
        <p:spPr>
          <a:xfrm>
            <a:off x="27921730" y="22866042"/>
            <a:ext cx="6548726" cy="1499849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500" dirty="0" err="1" smtClean="0"/>
              <a:t>pyNIMADS</a:t>
            </a:r>
            <a:r>
              <a:rPr lang="en-US" sz="7500" dirty="0" smtClean="0"/>
              <a:t>*</a:t>
            </a:r>
            <a:endParaRPr lang="en-US" sz="7500" dirty="0"/>
          </a:p>
        </p:txBody>
      </p:sp>
      <p:sp>
        <p:nvSpPr>
          <p:cNvPr id="107" name="Rounded Rectangle 106"/>
          <p:cNvSpPr/>
          <p:nvPr/>
        </p:nvSpPr>
        <p:spPr>
          <a:xfrm>
            <a:off x="27921730" y="30248440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cxnSp>
        <p:nvCxnSpPr>
          <p:cNvPr id="89" name="Straight Arrow Connector 88"/>
          <p:cNvCxnSpPr>
            <a:stCxn id="107" idx="1"/>
          </p:cNvCxnSpPr>
          <p:nvPr/>
        </p:nvCxnSpPr>
        <p:spPr>
          <a:xfrm flipH="1">
            <a:off x="25952858" y="30952926"/>
            <a:ext cx="1965960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06" idx="3"/>
            <a:endCxn id="139" idx="1"/>
          </p:cNvCxnSpPr>
          <p:nvPr/>
        </p:nvCxnSpPr>
        <p:spPr>
          <a:xfrm flipV="1">
            <a:off x="34470456" y="23598544"/>
            <a:ext cx="1295210" cy="17423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40" idx="3"/>
            <a:endCxn id="106" idx="1"/>
          </p:cNvCxnSpPr>
          <p:nvPr/>
        </p:nvCxnSpPr>
        <p:spPr>
          <a:xfrm>
            <a:off x="26499674" y="23606733"/>
            <a:ext cx="1422056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22956277" y="25600832"/>
            <a:ext cx="0" cy="2909806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25981313" y="31152114"/>
            <a:ext cx="19090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manual</a:t>
            </a:r>
          </a:p>
          <a:p>
            <a:pPr algn="ctr"/>
            <a:r>
              <a:rPr lang="en-US" sz="4000" dirty="0" smtClean="0"/>
              <a:t>curation</a:t>
            </a:r>
            <a:endParaRPr lang="en-US" sz="4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28068570" y="26220204"/>
            <a:ext cx="30374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mtClean="0"/>
              <a:t>manually</a:t>
            </a:r>
          </a:p>
          <a:p>
            <a:pPr algn="ctr"/>
            <a:r>
              <a:rPr lang="en-US" sz="4000" dirty="0" smtClean="0"/>
              <a:t>curated</a:t>
            </a:r>
            <a:br>
              <a:rPr lang="en-US" sz="4000" dirty="0" smtClean="0"/>
            </a:br>
            <a:r>
              <a:rPr lang="en-US" sz="4000" dirty="0" smtClean="0"/>
              <a:t>meta-analysis</a:t>
            </a:r>
            <a:endParaRPr lang="en-US" sz="4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9754552" y="18870036"/>
            <a:ext cx="30374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automated</a:t>
            </a:r>
          </a:p>
          <a:p>
            <a:pPr algn="ctr"/>
            <a:r>
              <a:rPr lang="en-US" sz="4000" dirty="0" smtClean="0"/>
              <a:t>meta-analysis</a:t>
            </a:r>
            <a:endParaRPr lang="en-US" sz="4000" dirty="0"/>
          </a:p>
        </p:txBody>
      </p:sp>
      <p:cxnSp>
        <p:nvCxnSpPr>
          <p:cNvPr id="144" name="Straight Arrow Connector 143"/>
          <p:cNvCxnSpPr/>
          <p:nvPr/>
        </p:nvCxnSpPr>
        <p:spPr>
          <a:xfrm flipV="1">
            <a:off x="22170452" y="25593754"/>
            <a:ext cx="3748" cy="290688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0" idx="3"/>
            <a:endCxn id="14" idx="3"/>
          </p:cNvCxnSpPr>
          <p:nvPr/>
        </p:nvCxnSpPr>
        <p:spPr>
          <a:xfrm>
            <a:off x="25938400" y="29204820"/>
            <a:ext cx="14458" cy="1449616"/>
          </a:xfrm>
          <a:prstGeom prst="curvedConnector3">
            <a:avLst>
              <a:gd name="adj1" fmla="val 3939888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/>
          <p:cNvCxnSpPr>
            <a:stCxn id="14" idx="1"/>
            <a:endCxn id="10" idx="1"/>
          </p:cNvCxnSpPr>
          <p:nvPr/>
        </p:nvCxnSpPr>
        <p:spPr>
          <a:xfrm rot="10800000">
            <a:off x="19389674" y="29204820"/>
            <a:ext cx="14458" cy="1449616"/>
          </a:xfrm>
          <a:prstGeom prst="curvedConnector3">
            <a:avLst>
              <a:gd name="adj1" fmla="val 416577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urved Connector 141"/>
          <p:cNvCxnSpPr>
            <a:stCxn id="107" idx="0"/>
            <a:endCxn id="106" idx="2"/>
          </p:cNvCxnSpPr>
          <p:nvPr/>
        </p:nvCxnSpPr>
        <p:spPr>
          <a:xfrm rot="5400000" flipH="1" flipV="1">
            <a:off x="28254819" y="27307166"/>
            <a:ext cx="5882549" cy="12700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83" idx="3"/>
            <a:endCxn id="97" idx="1"/>
          </p:cNvCxnSpPr>
          <p:nvPr/>
        </p:nvCxnSpPr>
        <p:spPr>
          <a:xfrm flipV="1">
            <a:off x="14213073" y="23606733"/>
            <a:ext cx="4653158" cy="5897845"/>
          </a:xfrm>
          <a:prstGeom prst="bent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50" idx="3"/>
            <a:endCxn id="12" idx="1"/>
          </p:cNvCxnSpPr>
          <p:nvPr/>
        </p:nvCxnSpPr>
        <p:spPr>
          <a:xfrm flipV="1">
            <a:off x="15290272" y="17209055"/>
            <a:ext cx="3814880" cy="5099353"/>
          </a:xfrm>
          <a:prstGeom prst="bent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18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12954000"/>
            <a:ext cx="43192700" cy="198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44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12954000"/>
            <a:ext cx="43192700" cy="198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02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</TotalTime>
  <Words>63</Words>
  <Application>Microsoft Macintosh PowerPoint</Application>
  <PresentationFormat>Custom</PresentationFormat>
  <Paragraphs>42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55</cp:revision>
  <dcterms:created xsi:type="dcterms:W3CDTF">2019-04-28T21:21:44Z</dcterms:created>
  <dcterms:modified xsi:type="dcterms:W3CDTF">2019-05-24T18:57:48Z</dcterms:modified>
</cp:coreProperties>
</file>

<file path=docProps/thumbnail.jpeg>
</file>